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Proxima Nova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ProximaNova-italic.fntdata"/><Relationship Id="rId23" Type="http://schemas.openxmlformats.org/officeDocument/2006/relationships/slide" Target="slides/slide18.xml"/><Relationship Id="rId67" Type="http://schemas.openxmlformats.org/officeDocument/2006/relationships/font" Target="fonts/ProximaNova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roximaNova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44a38965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44a38965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4938780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4938780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/swagger endpoint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Contrcts defined in proto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protoc swagger plugin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use twitch’s twirp rpc framework which is amazing since it does the transport negotiation for us, and both json or binary encoded protobuf requests work out of the 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9387809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49387809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Logging, Profiling,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Authentication for e.g. if you have auth headers in your request, we want to populate a user in the context automatically.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Custom context propagation, along with distributed tracing context we also have a custom context which we propagate through all the service hops.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has flags and configurations which influence request handling.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Metrics endpoint for prometheus scrapping for e.g. and etc.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49387809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49387809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49387809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49387809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create a server abstraction.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Handler could be your default mux, or like I showed earlier datadogs tracing wrapped mux,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 you could adapt the gin engine and pass it as the handler.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All it needs is a HandleFunc.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Config has all the server configurations you want to control.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other members like an optional logger if you want to plugin your own logger, or pluggable healthcheck handlers and etc.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Server has a Serve method where we actually get the http server instance.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http server instance here is completely customizable through configuration or functional options pattern.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then standard listen and serve along with graceful shutdown handling happens here.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9387809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49387809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Newer where you pass the logger, handler, health check plugs, config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all the default routes like probes, swagger, metrics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your main add the aplication specific routes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Serve.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 logger, wrapped mux, tracer, config port timeouts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Cant use defaults for most things.  Noop logger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the server library we have is not opinionated, but we want all our services to create servers in a standard way with easy path to upgradeability.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49387809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49387809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each service does not have to repeat these multi step server setup, we provide a simple server Factory.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if you just went, eeew Factories .. this is not go… its ok. Factories are not always bad.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standardize the creation of common types along with their dependencies, factories are actually the perfect pattern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which will create the default server for you with all dependencies correctly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a factory is iniitalized we will talk in a bit.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now lets assume a server factory magically appears when you need it with all the members intiialized correctly.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49387809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49387809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we ever want to change anything about the server like which tracer to use, or which logger to use by default, or upgrade swagger gen etc,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 add new global security middlewares,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its all in one place and every application gets its without having to change any code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49387809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49387809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Workers are long running process usually reading from a message bus, or periodically polling a db, or scheduled cron job like operations.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lot of our systems are event based where most of the inter service communication is using queues, so we have a lot of these workers.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will use a simple example of reading from kafka here for e.g.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49387809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49387809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Composition of this package follows all the same principles, but for now lets assume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dont care about all the kafka complexities for now.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could be rabbitmq reader, or aws sqs reader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49387809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49387809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537be99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537be99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49387809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49387809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 max time you can spend on processing a message.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49387809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4938780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 to signals on a separatee go routine and cancel context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you are listening to in the for loop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49387809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49387809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need a configurable circuit breaker.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message processing is failing above a certain threshold, you want to slow down or stop the rate at which you are consuming messages.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49387809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49387809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49387809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49387809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49387809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49387809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Logging, Profiling, Metrics endpoint, Authentication, Custom Context Propagation...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49387809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49387809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9387809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49387809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49387809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49387809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49387809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49387809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44a38965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44a38965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on transport agnostic.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body unmarshall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 decode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Kafka message decode all happens at transport layer.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matter the transpost, service layer sees one consistent request type.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49387809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49387809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49387809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49387809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sqltrace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"gopkg.in/DataDog/dd-trace-go.v1/contrib/database/sql"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49387809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49387809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49387809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49387809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49387809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49387809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49387809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49387809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49387809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49387809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49387809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49387809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49387809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49387809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49387809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49387809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6651b9e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6651b9e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493878091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493878091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493878091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493878091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49387809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49387809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493878091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493878091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49387809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49387809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49387809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49387809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Testable configuration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49387809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49387809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493878091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0493878091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493878091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493878091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5c3738a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5c3738a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4a38965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4a38965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537be996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537be996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537be996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537be996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5c3738a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5c3738a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5c3738a5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05c3738a5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5c3738a5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5c3738a5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6651b9e0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6651b9e0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537be996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537be996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0537be996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0537be996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0537be996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0537be996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537be996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537be996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4938780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4938780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Slow clients or slow requests adveersely affect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5c3738a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5c3738a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49387809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49387809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 Inflight requests gracefully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4938780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4938780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throught the talk how pervasive tracing and context propagation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 ingress and egress participates in distributed tracing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49387809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49387809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 the downstream dependencies in the readiness or health check probes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3140200" y="1743400"/>
            <a:ext cx="6003900" cy="1883100"/>
          </a:xfrm>
          <a:prstGeom prst="rect">
            <a:avLst/>
          </a:prstGeom>
          <a:solidFill>
            <a:srgbClr val="001751">
              <a:alpha val="8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330325" y="1929625"/>
            <a:ext cx="53526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330325" y="2834125"/>
            <a:ext cx="5502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619"/>
              </a:buClr>
              <a:buSzPts val="1400"/>
              <a:buNone/>
              <a:defRPr sz="1400">
                <a:solidFill>
                  <a:srgbClr val="F2A6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3330325" y="3149450"/>
            <a:ext cx="5502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619"/>
              </a:buClr>
              <a:buSzPts val="1400"/>
              <a:buNone/>
              <a:defRPr sz="1400">
                <a:solidFill>
                  <a:srgbClr val="F2A6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1192" y="4754880"/>
            <a:ext cx="1764794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3140200" y="1743400"/>
            <a:ext cx="6003900" cy="1883100"/>
          </a:xfrm>
          <a:prstGeom prst="rect">
            <a:avLst/>
          </a:prstGeom>
          <a:solidFill>
            <a:srgbClr val="001751">
              <a:alpha val="8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/>
          <p:nvPr>
            <p:ph type="ctrTitle"/>
          </p:nvPr>
        </p:nvSpPr>
        <p:spPr>
          <a:xfrm>
            <a:off x="3330325" y="1929625"/>
            <a:ext cx="53526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3330325" y="2834125"/>
            <a:ext cx="5502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619"/>
              </a:buClr>
              <a:buSzPts val="1400"/>
              <a:buNone/>
              <a:defRPr sz="1400">
                <a:solidFill>
                  <a:srgbClr val="F2A6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" name="Google Shape;48;p11"/>
          <p:cNvSpPr txBox="1"/>
          <p:nvPr>
            <p:ph idx="2" type="subTitle"/>
          </p:nvPr>
        </p:nvSpPr>
        <p:spPr>
          <a:xfrm>
            <a:off x="3330325" y="3149450"/>
            <a:ext cx="5502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619"/>
              </a:buClr>
              <a:buSzPts val="1400"/>
              <a:buNone/>
              <a:defRPr sz="1400">
                <a:solidFill>
                  <a:srgbClr val="F2A6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9" name="Google Shape;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1192" y="4754880"/>
            <a:ext cx="1764794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 1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3140200" y="1743400"/>
            <a:ext cx="6003900" cy="1883100"/>
          </a:xfrm>
          <a:prstGeom prst="rect">
            <a:avLst/>
          </a:prstGeom>
          <a:solidFill>
            <a:srgbClr val="001751">
              <a:alpha val="8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2"/>
          <p:cNvSpPr txBox="1"/>
          <p:nvPr>
            <p:ph type="ctrTitle"/>
          </p:nvPr>
        </p:nvSpPr>
        <p:spPr>
          <a:xfrm>
            <a:off x="3330325" y="1929625"/>
            <a:ext cx="53526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subTitle"/>
          </p:nvPr>
        </p:nvSpPr>
        <p:spPr>
          <a:xfrm>
            <a:off x="3330325" y="2834125"/>
            <a:ext cx="5502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619"/>
              </a:buClr>
              <a:buSzPts val="1400"/>
              <a:buNone/>
              <a:defRPr sz="1400">
                <a:solidFill>
                  <a:srgbClr val="F2A6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12"/>
          <p:cNvSpPr txBox="1"/>
          <p:nvPr>
            <p:ph idx="2" type="subTitle"/>
          </p:nvPr>
        </p:nvSpPr>
        <p:spPr>
          <a:xfrm>
            <a:off x="3330325" y="3149450"/>
            <a:ext cx="5502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619"/>
              </a:buClr>
              <a:buSzPts val="1400"/>
              <a:buNone/>
              <a:defRPr sz="1400">
                <a:solidFill>
                  <a:srgbClr val="F2A6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1192" y="4754880"/>
            <a:ext cx="1764794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559275" y="189620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559275" y="2715725"/>
            <a:ext cx="5502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619"/>
              </a:buClr>
              <a:buSzPts val="1400"/>
              <a:buNone/>
              <a:defRPr sz="1400">
                <a:solidFill>
                  <a:srgbClr val="F2A6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3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455950" y="936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794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BLANK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8"/>
          <p:cNvPicPr preferRelativeResize="0"/>
          <p:nvPr/>
        </p:nvPicPr>
        <p:blipFill rotWithShape="1">
          <a:blip r:embed="rId2">
            <a:alphaModFix/>
          </a:blip>
          <a:srcRect b="2357" l="2901" r="703" t="1764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1192" y="4754880"/>
            <a:ext cx="1764794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3140200" y="1743400"/>
            <a:ext cx="6003900" cy="1883100"/>
          </a:xfrm>
          <a:prstGeom prst="rect">
            <a:avLst/>
          </a:prstGeom>
          <a:solidFill>
            <a:srgbClr val="001751">
              <a:alpha val="8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9"/>
          <p:cNvSpPr txBox="1"/>
          <p:nvPr>
            <p:ph type="ctrTitle"/>
          </p:nvPr>
        </p:nvSpPr>
        <p:spPr>
          <a:xfrm>
            <a:off x="3330325" y="1929625"/>
            <a:ext cx="53526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3330325" y="2834125"/>
            <a:ext cx="5502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619"/>
              </a:buClr>
              <a:buSzPts val="1400"/>
              <a:buNone/>
              <a:defRPr sz="1400">
                <a:solidFill>
                  <a:srgbClr val="F2A6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9"/>
          <p:cNvSpPr txBox="1"/>
          <p:nvPr>
            <p:ph idx="2" type="subTitle"/>
          </p:nvPr>
        </p:nvSpPr>
        <p:spPr>
          <a:xfrm>
            <a:off x="3330325" y="3149450"/>
            <a:ext cx="5502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619"/>
              </a:buClr>
              <a:buSzPts val="1400"/>
              <a:buNone/>
              <a:defRPr sz="1400">
                <a:solidFill>
                  <a:srgbClr val="F2A6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1192" y="4754880"/>
            <a:ext cx="1764794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3140200" y="1743400"/>
            <a:ext cx="6003900" cy="1883100"/>
          </a:xfrm>
          <a:prstGeom prst="rect">
            <a:avLst/>
          </a:prstGeom>
          <a:solidFill>
            <a:srgbClr val="001751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0"/>
          <p:cNvSpPr txBox="1"/>
          <p:nvPr>
            <p:ph type="ctrTitle"/>
          </p:nvPr>
        </p:nvSpPr>
        <p:spPr>
          <a:xfrm>
            <a:off x="3330325" y="1929625"/>
            <a:ext cx="53526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3330325" y="2834125"/>
            <a:ext cx="5502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619"/>
              </a:buClr>
              <a:buSzPts val="1400"/>
              <a:buNone/>
              <a:defRPr sz="1400">
                <a:solidFill>
                  <a:srgbClr val="F2A6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10"/>
          <p:cNvSpPr txBox="1"/>
          <p:nvPr>
            <p:ph idx="2" type="subTitle"/>
          </p:nvPr>
        </p:nvSpPr>
        <p:spPr>
          <a:xfrm>
            <a:off x="3330325" y="3149450"/>
            <a:ext cx="5502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619"/>
              </a:buClr>
              <a:buSzPts val="1400"/>
              <a:buNone/>
              <a:defRPr sz="1400">
                <a:solidFill>
                  <a:srgbClr val="F2A6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1192" y="4754880"/>
            <a:ext cx="1764794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751"/>
              </a:buClr>
              <a:buSzPts val="2400"/>
              <a:buFont typeface="Proxima Nova"/>
              <a:buNone/>
              <a:defRPr b="1" i="0" sz="2400" u="none" cap="none" strike="noStrike">
                <a:solidFill>
                  <a:srgbClr val="00175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5950" y="936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4599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rgbClr val="0D459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2A619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F2A61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D4599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D459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2A619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rgbClr val="F2A61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D4599"/>
              </a:buClr>
              <a:buSzPts val="1000"/>
              <a:buFont typeface="Proxima Nova"/>
              <a:buChar char="○"/>
              <a:defRPr b="0" i="0" sz="1000" u="none" cap="none" strike="noStrike">
                <a:solidFill>
                  <a:srgbClr val="0D459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794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D4599"/>
              </a:buClr>
              <a:buSzPts val="800"/>
              <a:buFont typeface="Proxima Nova"/>
              <a:buChar char="■"/>
              <a:defRPr b="0" i="0" sz="800" u="none" cap="none" strike="noStrike">
                <a:solidFill>
                  <a:srgbClr val="0D459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D4599"/>
              </a:buClr>
              <a:buSzPts val="800"/>
              <a:buFont typeface="Proxima Nova"/>
              <a:buChar char="●"/>
              <a:defRPr b="0" i="0" sz="800" u="none" cap="none" strike="noStrike">
                <a:solidFill>
                  <a:srgbClr val="0D459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794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D4599"/>
              </a:buClr>
              <a:buSzPts val="800"/>
              <a:buFont typeface="Proxima Nova"/>
              <a:buChar char="○"/>
              <a:defRPr b="0" i="0" sz="800" u="none" cap="none" strike="noStrike">
                <a:solidFill>
                  <a:srgbClr val="0D459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794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D4599"/>
              </a:buClr>
              <a:buSzPts val="800"/>
              <a:buFont typeface="Proxima Nova"/>
              <a:buChar char="■"/>
              <a:defRPr b="0" i="0" sz="800" u="none" cap="none" strike="noStrike">
                <a:solidFill>
                  <a:srgbClr val="0D459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flipH="1">
            <a:off x="0" y="0"/>
            <a:ext cx="144875" cy="13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549" y="4754874"/>
            <a:ext cx="1760650" cy="224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>
    <mc:Choice Requires="p14">
      <p:transition p14:dur="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13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8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Relationship Id="rId4" Type="http://schemas.openxmlformats.org/officeDocument/2006/relationships/image" Target="../media/image74.png"/><Relationship Id="rId5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7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9.png"/><Relationship Id="rId4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Relationship Id="rId4" Type="http://schemas.openxmlformats.org/officeDocument/2006/relationships/image" Target="../media/image80.png"/><Relationship Id="rId5" Type="http://schemas.openxmlformats.org/officeDocument/2006/relationships/image" Target="../media/image75.png"/><Relationship Id="rId6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Relationship Id="rId4" Type="http://schemas.openxmlformats.org/officeDocument/2006/relationships/image" Target="../media/image68.png"/><Relationship Id="rId5" Type="http://schemas.openxmlformats.org/officeDocument/2006/relationships/image" Target="../media/image80.png"/><Relationship Id="rId6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2.png"/><Relationship Id="rId4" Type="http://schemas.openxmlformats.org/officeDocument/2006/relationships/image" Target="../media/image68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Relationship Id="rId5" Type="http://schemas.openxmlformats.org/officeDocument/2006/relationships/image" Target="../media/image8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6.png"/><Relationship Id="rId4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330325" y="1929625"/>
            <a:ext cx="5352600" cy="9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          at Zillow</a:t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330325" y="2834125"/>
            <a:ext cx="55020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Arish Labroo</a:t>
            </a:r>
            <a:endParaRPr sz="18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375" y="1837725"/>
            <a:ext cx="1233400" cy="10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330325" y="3138925"/>
            <a:ext cx="55020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https://github.com/zillow/howwegoatzillow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Server: Swagger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50" y="707737"/>
            <a:ext cx="4928500" cy="433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 rot="-10380393">
            <a:off x="4987874" y="2989663"/>
            <a:ext cx="421335" cy="25541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2270300" y="3378525"/>
            <a:ext cx="255600" cy="430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 flipH="1">
            <a:off x="4708175" y="3378525"/>
            <a:ext cx="255600" cy="430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2395800" y="4310700"/>
            <a:ext cx="150000" cy="243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 flipH="1">
            <a:off x="5047350" y="4310700"/>
            <a:ext cx="150000" cy="243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...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1514475"/>
            <a:ext cx="38481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1009650"/>
            <a:ext cx="56007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088" y="152399"/>
            <a:ext cx="475382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50" y="703550"/>
            <a:ext cx="3666100" cy="25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200" y="1669611"/>
            <a:ext cx="2268450" cy="161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200" y="703550"/>
            <a:ext cx="4247051" cy="8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0355" y="3439700"/>
            <a:ext cx="5183290" cy="15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550" y="724800"/>
            <a:ext cx="2620650" cy="18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700" y="2744775"/>
            <a:ext cx="3399400" cy="18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500" y="2744775"/>
            <a:ext cx="3682800" cy="18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6500" y="724800"/>
            <a:ext cx="2776575" cy="18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7705275" y="3126050"/>
            <a:ext cx="359400" cy="659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Server: Factory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362" y="967800"/>
            <a:ext cx="3006750" cy="20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887" y="789275"/>
            <a:ext cx="3290750" cy="2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350" y="3349925"/>
            <a:ext cx="6489299" cy="1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675" y="1045475"/>
            <a:ext cx="4891925" cy="3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50" y="1702125"/>
            <a:ext cx="3377850" cy="17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2979500" y="2045775"/>
            <a:ext cx="315600" cy="41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7468075" y="1935375"/>
            <a:ext cx="452400" cy="52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Server: Factory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675" y="611287"/>
            <a:ext cx="4891925" cy="392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 rot="-9515183">
            <a:off x="7549519" y="1573456"/>
            <a:ext cx="485623" cy="21013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4" cy="36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1705050" y="8596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SERVER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1705050" y="20788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WORKER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982425" y="108625"/>
            <a:ext cx="2720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Worker : Kafka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38" y="1009650"/>
            <a:ext cx="770572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853" y="710625"/>
            <a:ext cx="6338295" cy="40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5482925" y="174450"/>
            <a:ext cx="3498300" cy="457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Timeouts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Graceful Shutdown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Instrumentation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Distributed Tracing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 Propagation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Concurrency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Circuit Breaker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 Handling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4439400" y="2157275"/>
            <a:ext cx="499200" cy="868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55950" y="783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Consistency</a:t>
            </a:r>
            <a:r>
              <a:rPr lang="en" sz="1100"/>
              <a:t>	</a:t>
            </a:r>
            <a:endParaRPr sz="1100"/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Every service should look and feel the same.</a:t>
            </a:r>
            <a:endParaRPr b="1" sz="11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Maintainability</a:t>
            </a:r>
            <a:endParaRPr/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Upgrades should not be a multi year effort</a:t>
            </a:r>
            <a:endParaRPr b="1" sz="1100"/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Resiliency</a:t>
            </a:r>
            <a:endParaRPr/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100% SLA </a:t>
            </a:r>
            <a:r>
              <a:rPr b="1" lang="en" sz="1700"/>
              <a:t>🤪</a:t>
            </a:r>
            <a:endParaRPr b="1" sz="17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Observability</a:t>
            </a:r>
            <a:endParaRPr/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Logging, Metrics, Tracing</a:t>
            </a:r>
            <a:endParaRPr b="1" sz="1100"/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Testability</a:t>
            </a:r>
            <a:endParaRPr/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Yeah, unit testing is cool, but have you tried integration testing?</a:t>
            </a:r>
            <a:endParaRPr b="1"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 : Timeout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50" y="710625"/>
            <a:ext cx="5088301" cy="42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/>
          <p:nvPr/>
        </p:nvSpPr>
        <p:spPr>
          <a:xfrm>
            <a:off x="2820175" y="2252350"/>
            <a:ext cx="293400" cy="345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 flipH="1">
            <a:off x="6408350" y="2252350"/>
            <a:ext cx="293400" cy="345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2513075" y="3431550"/>
            <a:ext cx="453300" cy="535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 flipH="1">
            <a:off x="4198600" y="3431550"/>
            <a:ext cx="453300" cy="535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 : Graceful Shutdown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250" y="735450"/>
            <a:ext cx="4453501" cy="43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2521575" y="2200300"/>
            <a:ext cx="279300" cy="553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/>
          <p:nvPr/>
        </p:nvSpPr>
        <p:spPr>
          <a:xfrm flipH="1">
            <a:off x="4723350" y="2200300"/>
            <a:ext cx="279300" cy="553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2712325" y="3624575"/>
            <a:ext cx="221400" cy="289500"/>
          </a:xfrm>
          <a:prstGeom prst="leftBrace">
            <a:avLst>
              <a:gd fmla="val 50000" name="adj1"/>
              <a:gd fmla="val 52306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/>
          <p:nvPr/>
        </p:nvSpPr>
        <p:spPr>
          <a:xfrm flipH="1">
            <a:off x="4076075" y="3624575"/>
            <a:ext cx="221400" cy="289500"/>
          </a:xfrm>
          <a:prstGeom prst="leftBrace">
            <a:avLst>
              <a:gd fmla="val 50000" name="adj1"/>
              <a:gd fmla="val 52306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 : Circuit Breaker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500" y="704300"/>
            <a:ext cx="4088999" cy="43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/>
          <p:nvPr/>
        </p:nvSpPr>
        <p:spPr>
          <a:xfrm>
            <a:off x="2606750" y="1728100"/>
            <a:ext cx="279300" cy="553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/>
          <p:nvPr/>
        </p:nvSpPr>
        <p:spPr>
          <a:xfrm flipH="1">
            <a:off x="5981525" y="1728100"/>
            <a:ext cx="279300" cy="553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2750175" y="2748700"/>
            <a:ext cx="301500" cy="233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/>
          <p:nvPr/>
        </p:nvSpPr>
        <p:spPr>
          <a:xfrm flipH="1">
            <a:off x="4724350" y="2748700"/>
            <a:ext cx="301500" cy="233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 : Distributed Tracing</a:t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337" y="659250"/>
            <a:ext cx="7255325" cy="40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/>
          <p:nvPr/>
        </p:nvSpPr>
        <p:spPr>
          <a:xfrm>
            <a:off x="1316450" y="1967950"/>
            <a:ext cx="330300" cy="355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/>
          <p:nvPr/>
        </p:nvSpPr>
        <p:spPr>
          <a:xfrm flipH="1">
            <a:off x="7492475" y="1967950"/>
            <a:ext cx="330300" cy="355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 flipH="1">
            <a:off x="6653975" y="3265925"/>
            <a:ext cx="330300" cy="879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 : Concurrency</a:t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975" y="710625"/>
            <a:ext cx="4798050" cy="42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/>
          <p:nvPr/>
        </p:nvSpPr>
        <p:spPr>
          <a:xfrm flipH="1">
            <a:off x="6122925" y="1911150"/>
            <a:ext cx="327600" cy="355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/>
          <p:cNvSpPr/>
          <p:nvPr/>
        </p:nvSpPr>
        <p:spPr>
          <a:xfrm>
            <a:off x="2494600" y="1911150"/>
            <a:ext cx="327600" cy="355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/>
          <p:nvPr/>
        </p:nvSpPr>
        <p:spPr>
          <a:xfrm>
            <a:off x="2875475" y="2692400"/>
            <a:ext cx="254100" cy="296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 flipH="1">
            <a:off x="4794471" y="3719225"/>
            <a:ext cx="211800" cy="276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3246025" y="3719150"/>
            <a:ext cx="254100" cy="276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 flipH="1">
            <a:off x="5460050" y="2662950"/>
            <a:ext cx="254100" cy="296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r>
              <a:rPr lang="en"/>
              <a:t> ...</a:t>
            </a:r>
            <a:endParaRPr/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1514475"/>
            <a:ext cx="38481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750" y="1161750"/>
            <a:ext cx="4438500" cy="28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088" y="152399"/>
            <a:ext cx="475382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9250"/>
            <a:ext cx="4138625" cy="27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025" y="659250"/>
            <a:ext cx="3414025" cy="18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025" y="2748850"/>
            <a:ext cx="4629326" cy="643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1212" y="3621375"/>
            <a:ext cx="6041575" cy="11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9276"/>
            <a:ext cx="3526424" cy="24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224" y="964050"/>
            <a:ext cx="5160377" cy="36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/>
          <p:nvPr/>
        </p:nvSpPr>
        <p:spPr>
          <a:xfrm>
            <a:off x="8115100" y="2015750"/>
            <a:ext cx="530100" cy="705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4" cy="36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/>
          <p:nvPr/>
        </p:nvSpPr>
        <p:spPr>
          <a:xfrm>
            <a:off x="1705050" y="8596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SERVER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1705050" y="20788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WORKER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982425" y="108625"/>
            <a:ext cx="2720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42"/>
          <p:cNvSpPr/>
          <p:nvPr/>
        </p:nvSpPr>
        <p:spPr>
          <a:xfrm>
            <a:off x="5616400" y="28205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db</a:t>
            </a:r>
            <a:endParaRPr b="1" sz="230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4" cy="36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5510775" y="886850"/>
            <a:ext cx="1797600" cy="331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1669600" y="913650"/>
            <a:ext cx="1797600" cy="331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3500000" y="1619250"/>
            <a:ext cx="1934700" cy="1723200"/>
          </a:xfrm>
          <a:prstGeom prst="ellipse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2566300" y="675399"/>
            <a:ext cx="1934712" cy="770688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Logging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2360475" y="2159612"/>
            <a:ext cx="1934712" cy="770688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Context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833500" y="2026199"/>
            <a:ext cx="1934712" cy="770688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Metrics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833500" y="675399"/>
            <a:ext cx="1934712" cy="770688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Tracing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500000" y="3574449"/>
            <a:ext cx="1934712" cy="770688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Config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</a:t>
            </a:r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862013"/>
            <a:ext cx="653415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5500075" y="1150950"/>
            <a:ext cx="3498300" cy="281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Connection Reuse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Tracing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Max and Idle Connections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sqlx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</a:t>
            </a:r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50" y="218813"/>
            <a:ext cx="5259499" cy="47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096" y="142625"/>
            <a:ext cx="2944600" cy="28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/>
          <p:nvPr/>
        </p:nvSpPr>
        <p:spPr>
          <a:xfrm>
            <a:off x="2066350" y="2423400"/>
            <a:ext cx="209700" cy="751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4"/>
          <p:cNvSpPr/>
          <p:nvPr/>
        </p:nvSpPr>
        <p:spPr>
          <a:xfrm flipH="1">
            <a:off x="5219875" y="2423400"/>
            <a:ext cx="209700" cy="751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4"/>
          <p:cNvSpPr/>
          <p:nvPr/>
        </p:nvSpPr>
        <p:spPr>
          <a:xfrm>
            <a:off x="2066350" y="3947400"/>
            <a:ext cx="209700" cy="411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4"/>
          <p:cNvSpPr/>
          <p:nvPr/>
        </p:nvSpPr>
        <p:spPr>
          <a:xfrm flipH="1">
            <a:off x="4305475" y="3947400"/>
            <a:ext cx="209700" cy="411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</a:t>
            </a:r>
            <a:endParaRPr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125" y="1118086"/>
            <a:ext cx="5285475" cy="290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90735"/>
            <a:ext cx="3553725" cy="176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4" cy="36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/>
          <p:nvPr/>
        </p:nvSpPr>
        <p:spPr>
          <a:xfrm>
            <a:off x="1705050" y="8596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SERVER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337" name="Google Shape;337;p46"/>
          <p:cNvSpPr/>
          <p:nvPr/>
        </p:nvSpPr>
        <p:spPr>
          <a:xfrm>
            <a:off x="1705050" y="20788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WORKER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982425" y="108625"/>
            <a:ext cx="2720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Google Shape;339;p46"/>
          <p:cNvSpPr/>
          <p:nvPr/>
        </p:nvSpPr>
        <p:spPr>
          <a:xfrm>
            <a:off x="5616400" y="28205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db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5728750" y="9547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http</a:t>
            </a:r>
            <a:endParaRPr b="1" sz="230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client</a:t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25" y="1157288"/>
            <a:ext cx="56959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/>
        </p:nvSpPr>
        <p:spPr>
          <a:xfrm>
            <a:off x="5500075" y="1455750"/>
            <a:ext cx="3498300" cy="223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Timeouts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Retries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Tracing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 </a:t>
            </a: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Propagation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client</a:t>
            </a:r>
            <a:endParaRPr/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265" y="672250"/>
            <a:ext cx="5775471" cy="40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949" y="360550"/>
            <a:ext cx="2261475" cy="22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8"/>
          <p:cNvSpPr/>
          <p:nvPr/>
        </p:nvSpPr>
        <p:spPr>
          <a:xfrm>
            <a:off x="1973175" y="1410075"/>
            <a:ext cx="213000" cy="369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8"/>
          <p:cNvSpPr/>
          <p:nvPr/>
        </p:nvSpPr>
        <p:spPr>
          <a:xfrm>
            <a:off x="1953750" y="3238875"/>
            <a:ext cx="156300" cy="298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8"/>
          <p:cNvSpPr/>
          <p:nvPr/>
        </p:nvSpPr>
        <p:spPr>
          <a:xfrm flipH="1">
            <a:off x="4457875" y="3238875"/>
            <a:ext cx="156300" cy="298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 flipH="1">
            <a:off x="4537625" y="1410075"/>
            <a:ext cx="213000" cy="369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client</a:t>
            </a:r>
            <a:endParaRPr/>
          </a:p>
        </p:txBody>
      </p:sp>
      <p:pic>
        <p:nvPicPr>
          <p:cNvPr id="364" name="Google Shape;3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125" y="659250"/>
            <a:ext cx="6169401" cy="4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3196" y="478800"/>
            <a:ext cx="2443225" cy="13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7550" y="3086649"/>
            <a:ext cx="4629400" cy="9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/>
          <p:nvPr/>
        </p:nvSpPr>
        <p:spPr>
          <a:xfrm>
            <a:off x="1746050" y="1906925"/>
            <a:ext cx="213000" cy="369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1746050" y="2821125"/>
            <a:ext cx="213000" cy="369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9"/>
          <p:cNvSpPr/>
          <p:nvPr/>
        </p:nvSpPr>
        <p:spPr>
          <a:xfrm flipH="1">
            <a:off x="7549400" y="1906925"/>
            <a:ext cx="213000" cy="369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9"/>
          <p:cNvSpPr/>
          <p:nvPr/>
        </p:nvSpPr>
        <p:spPr>
          <a:xfrm flipH="1">
            <a:off x="7389500" y="2821125"/>
            <a:ext cx="213000" cy="369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49"/>
          <p:cNvCxnSpPr/>
          <p:nvPr/>
        </p:nvCxnSpPr>
        <p:spPr>
          <a:xfrm>
            <a:off x="6728459" y="1033900"/>
            <a:ext cx="1412700" cy="2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client</a:t>
            </a:r>
            <a:endParaRPr/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64050"/>
            <a:ext cx="6858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0"/>
          <p:cNvSpPr/>
          <p:nvPr/>
        </p:nvSpPr>
        <p:spPr>
          <a:xfrm>
            <a:off x="6551625" y="1977900"/>
            <a:ext cx="378600" cy="421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0"/>
          <p:cNvSpPr/>
          <p:nvPr/>
        </p:nvSpPr>
        <p:spPr>
          <a:xfrm flipH="1">
            <a:off x="1659400" y="1977900"/>
            <a:ext cx="378600" cy="421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4" cy="36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1"/>
          <p:cNvSpPr/>
          <p:nvPr/>
        </p:nvSpPr>
        <p:spPr>
          <a:xfrm>
            <a:off x="1705050" y="8596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SERVER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386" name="Google Shape;386;p51"/>
          <p:cNvSpPr/>
          <p:nvPr/>
        </p:nvSpPr>
        <p:spPr>
          <a:xfrm>
            <a:off x="1705050" y="20788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WORKER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387" name="Google Shape;387;p51"/>
          <p:cNvSpPr txBox="1"/>
          <p:nvPr/>
        </p:nvSpPr>
        <p:spPr>
          <a:xfrm>
            <a:off x="982425" y="108625"/>
            <a:ext cx="2720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51"/>
          <p:cNvSpPr/>
          <p:nvPr/>
        </p:nvSpPr>
        <p:spPr>
          <a:xfrm>
            <a:off x="5692600" y="29729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db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389" name="Google Shape;389;p51"/>
          <p:cNvSpPr/>
          <p:nvPr/>
        </p:nvSpPr>
        <p:spPr>
          <a:xfrm>
            <a:off x="5728750" y="8023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http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390" name="Google Shape;390;p51"/>
          <p:cNvSpPr/>
          <p:nvPr/>
        </p:nvSpPr>
        <p:spPr>
          <a:xfrm>
            <a:off x="7284725" y="1884025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kafka</a:t>
            </a:r>
            <a:endParaRPr b="1" sz="230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kafka write</a:t>
            </a:r>
            <a:endParaRPr/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64050"/>
            <a:ext cx="6350951" cy="3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275" y="249400"/>
            <a:ext cx="4069950" cy="21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2"/>
          <p:cNvSpPr/>
          <p:nvPr/>
        </p:nvSpPr>
        <p:spPr>
          <a:xfrm flipH="1">
            <a:off x="3196025" y="1934350"/>
            <a:ext cx="376500" cy="544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2"/>
          <p:cNvSpPr/>
          <p:nvPr/>
        </p:nvSpPr>
        <p:spPr>
          <a:xfrm>
            <a:off x="471475" y="1934350"/>
            <a:ext cx="376500" cy="544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2"/>
          <p:cNvSpPr/>
          <p:nvPr/>
        </p:nvSpPr>
        <p:spPr>
          <a:xfrm>
            <a:off x="321050" y="2735025"/>
            <a:ext cx="376500" cy="544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2"/>
          <p:cNvSpPr/>
          <p:nvPr/>
        </p:nvSpPr>
        <p:spPr>
          <a:xfrm flipH="1">
            <a:off x="6342875" y="2735025"/>
            <a:ext cx="376500" cy="544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2"/>
          <p:cNvSpPr/>
          <p:nvPr/>
        </p:nvSpPr>
        <p:spPr>
          <a:xfrm rot="10601606">
            <a:off x="3336012" y="3837597"/>
            <a:ext cx="421301" cy="25542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2"/>
          <p:cNvSpPr/>
          <p:nvPr/>
        </p:nvSpPr>
        <p:spPr>
          <a:xfrm rot="-8414015">
            <a:off x="6661499" y="1554635"/>
            <a:ext cx="674422" cy="30225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4" cy="36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1705050" y="859600"/>
            <a:ext cx="1683600" cy="1124100"/>
          </a:xfrm>
          <a:prstGeom prst="roundRect">
            <a:avLst>
              <a:gd fmla="val 16667" name="adj"/>
            </a:avLst>
          </a:prstGeom>
          <a:solidFill>
            <a:srgbClr val="FF0000">
              <a:alpha val="41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00"/>
                </a:solidFill>
              </a:rPr>
              <a:t>SERVER</a:t>
            </a:r>
            <a:endParaRPr b="1" sz="2300">
              <a:solidFill>
                <a:srgbClr val="00FF00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982425" y="108625"/>
            <a:ext cx="2720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4" cy="36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3"/>
          <p:cNvSpPr/>
          <p:nvPr/>
        </p:nvSpPr>
        <p:spPr>
          <a:xfrm>
            <a:off x="2566300" y="675399"/>
            <a:ext cx="1934712" cy="770688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Logging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410" name="Google Shape;410;p53"/>
          <p:cNvSpPr/>
          <p:nvPr/>
        </p:nvSpPr>
        <p:spPr>
          <a:xfrm>
            <a:off x="2360475" y="2159612"/>
            <a:ext cx="1934712" cy="770688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Context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411" name="Google Shape;411;p53"/>
          <p:cNvSpPr/>
          <p:nvPr/>
        </p:nvSpPr>
        <p:spPr>
          <a:xfrm>
            <a:off x="4833500" y="2026199"/>
            <a:ext cx="1934712" cy="770688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Metrics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412" name="Google Shape;412;p53"/>
          <p:cNvSpPr/>
          <p:nvPr/>
        </p:nvSpPr>
        <p:spPr>
          <a:xfrm>
            <a:off x="4833500" y="675399"/>
            <a:ext cx="1934712" cy="770688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Tracing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413" name="Google Shape;413;p53"/>
          <p:cNvSpPr/>
          <p:nvPr/>
        </p:nvSpPr>
        <p:spPr>
          <a:xfrm>
            <a:off x="3500000" y="3574449"/>
            <a:ext cx="1934712" cy="770688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Config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Logger</a:t>
            </a:r>
            <a:endParaRPr/>
          </a:p>
        </p:txBody>
      </p:sp>
      <p:pic>
        <p:nvPicPr>
          <p:cNvPr id="419" name="Google Shape;4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1157288"/>
            <a:ext cx="78486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5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Logger</a:t>
            </a:r>
            <a:endParaRPr/>
          </a:p>
        </p:txBody>
      </p:sp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150" y="212737"/>
            <a:ext cx="5077699" cy="47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5"/>
          <p:cNvSpPr/>
          <p:nvPr/>
        </p:nvSpPr>
        <p:spPr>
          <a:xfrm>
            <a:off x="2194850" y="2176675"/>
            <a:ext cx="376500" cy="1197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5"/>
          <p:cNvSpPr/>
          <p:nvPr/>
        </p:nvSpPr>
        <p:spPr>
          <a:xfrm flipH="1">
            <a:off x="6426100" y="2176675"/>
            <a:ext cx="376500" cy="1197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Logger</a:t>
            </a:r>
            <a:endParaRPr/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126" y="444787"/>
            <a:ext cx="6434949" cy="42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675" y="2457600"/>
            <a:ext cx="3403450" cy="10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/>
          <p:nvPr/>
        </p:nvSpPr>
        <p:spPr>
          <a:xfrm>
            <a:off x="1683300" y="1341875"/>
            <a:ext cx="376500" cy="667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6"/>
          <p:cNvSpPr/>
          <p:nvPr/>
        </p:nvSpPr>
        <p:spPr>
          <a:xfrm flipH="1">
            <a:off x="7012300" y="1341875"/>
            <a:ext cx="376500" cy="667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6"/>
          <p:cNvSpPr/>
          <p:nvPr/>
        </p:nvSpPr>
        <p:spPr>
          <a:xfrm rot="10601606">
            <a:off x="3738712" y="2111447"/>
            <a:ext cx="421301" cy="25542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pic>
        <p:nvPicPr>
          <p:cNvPr id="443" name="Google Shape;4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900" y="659250"/>
            <a:ext cx="3016200" cy="17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00" y="2606500"/>
            <a:ext cx="8068201" cy="19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7"/>
          <p:cNvSpPr/>
          <p:nvPr/>
        </p:nvSpPr>
        <p:spPr>
          <a:xfrm rot="-9936626">
            <a:off x="3183337" y="3746624"/>
            <a:ext cx="731550" cy="25525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: AppConfig</a:t>
            </a:r>
            <a:endParaRPr/>
          </a:p>
        </p:txBody>
      </p:sp>
      <p:pic>
        <p:nvPicPr>
          <p:cNvPr id="451" name="Google Shape;4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11650"/>
            <a:ext cx="3165621" cy="40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200" y="811650"/>
            <a:ext cx="4237099" cy="26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8300" y="3518750"/>
            <a:ext cx="5481549" cy="12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8"/>
          <p:cNvSpPr/>
          <p:nvPr/>
        </p:nvSpPr>
        <p:spPr>
          <a:xfrm>
            <a:off x="249550" y="3665225"/>
            <a:ext cx="376500" cy="667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8"/>
          <p:cNvSpPr/>
          <p:nvPr/>
        </p:nvSpPr>
        <p:spPr>
          <a:xfrm flipH="1">
            <a:off x="2521800" y="3665225"/>
            <a:ext cx="376500" cy="667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8"/>
          <p:cNvSpPr/>
          <p:nvPr/>
        </p:nvSpPr>
        <p:spPr>
          <a:xfrm>
            <a:off x="3852925" y="2838125"/>
            <a:ext cx="179100" cy="34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8"/>
          <p:cNvSpPr/>
          <p:nvPr/>
        </p:nvSpPr>
        <p:spPr>
          <a:xfrm flipH="1">
            <a:off x="6201375" y="2838125"/>
            <a:ext cx="179100" cy="34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8"/>
          <p:cNvSpPr/>
          <p:nvPr/>
        </p:nvSpPr>
        <p:spPr>
          <a:xfrm rot="-9936626">
            <a:off x="4897837" y="4230474"/>
            <a:ext cx="731550" cy="25525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</a:t>
            </a:r>
            <a:endParaRPr/>
          </a:p>
        </p:txBody>
      </p:sp>
      <p:sp>
        <p:nvSpPr>
          <p:cNvPr id="464" name="Google Shape;464;p59"/>
          <p:cNvSpPr txBox="1"/>
          <p:nvPr>
            <p:ph idx="1" type="body"/>
          </p:nvPr>
        </p:nvSpPr>
        <p:spPr>
          <a:xfrm>
            <a:off x="455950" y="936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ServerFactory</a:t>
            </a:r>
            <a:endParaRPr/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WorkerFactory</a:t>
            </a:r>
            <a:endParaRPr/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DBProvider</a:t>
            </a:r>
            <a:endParaRPr/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HttpClientFactory</a:t>
            </a:r>
            <a:endParaRPr/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KafkaClient</a:t>
            </a:r>
            <a:endParaRPr/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RedisClient</a:t>
            </a:r>
            <a:endParaRPr/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Logger</a:t>
            </a:r>
            <a:endParaRPr/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Tracer</a:t>
            </a:r>
            <a:endParaRPr/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Statsd</a:t>
            </a:r>
            <a:endParaRPr/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AppConfig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470" name="Google Shape;4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80200"/>
            <a:ext cx="2700375" cy="11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325" y="85525"/>
            <a:ext cx="5289774" cy="458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00" y="2644950"/>
            <a:ext cx="3513375" cy="171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60"/>
          <p:cNvCxnSpPr/>
          <p:nvPr/>
        </p:nvCxnSpPr>
        <p:spPr>
          <a:xfrm>
            <a:off x="4796400" y="3776100"/>
            <a:ext cx="694200" cy="1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1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WIRE: https://github.com/google/wire</a:t>
            </a:r>
            <a:endParaRPr/>
          </a:p>
        </p:txBody>
      </p:sp>
      <p:sp>
        <p:nvSpPr>
          <p:cNvPr id="479" name="Google Shape;479;p61"/>
          <p:cNvSpPr txBox="1"/>
          <p:nvPr/>
        </p:nvSpPr>
        <p:spPr>
          <a:xfrm>
            <a:off x="429800" y="654625"/>
            <a:ext cx="779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“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Wire is a code generation tool that automates connecting components using dependency injection.”</a:t>
            </a:r>
            <a:endParaRPr/>
          </a:p>
        </p:txBody>
      </p:sp>
      <p:pic>
        <p:nvPicPr>
          <p:cNvPr id="480" name="Google Shape;4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26" y="1100125"/>
            <a:ext cx="3165925" cy="20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476" y="3433350"/>
            <a:ext cx="1953025" cy="15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1"/>
          <p:cNvSpPr txBox="1"/>
          <p:nvPr/>
        </p:nvSpPr>
        <p:spPr>
          <a:xfrm>
            <a:off x="1377788" y="3116025"/>
            <a:ext cx="27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Handwritten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3" name="Google Shape;48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551" y="1074138"/>
            <a:ext cx="2977199" cy="20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651" y="3433350"/>
            <a:ext cx="1953025" cy="15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1"/>
          <p:cNvSpPr txBox="1"/>
          <p:nvPr/>
        </p:nvSpPr>
        <p:spPr>
          <a:xfrm>
            <a:off x="4905951" y="3116013"/>
            <a:ext cx="27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Generated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6" name="Google Shape;486;p61"/>
          <p:cNvSpPr/>
          <p:nvPr/>
        </p:nvSpPr>
        <p:spPr>
          <a:xfrm>
            <a:off x="6449475" y="2384850"/>
            <a:ext cx="350100" cy="63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</a:t>
            </a:r>
            <a:endParaRPr/>
          </a:p>
        </p:txBody>
      </p:sp>
      <p:pic>
        <p:nvPicPr>
          <p:cNvPr id="492" name="Google Shape;4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692" y="558224"/>
            <a:ext cx="3664616" cy="402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938" y="1127511"/>
            <a:ext cx="5178125" cy="288847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5482925" y="441600"/>
            <a:ext cx="3570600" cy="4162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Timeouts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Graceful Shutdown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Instrumentation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Distributed Tracing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 Propagation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HealthCheck and Probes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Proxima Nova"/>
              <a:buChar char="●"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Swagger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</a:t>
            </a:r>
            <a:endParaRPr/>
          </a:p>
        </p:txBody>
      </p:sp>
      <p:pic>
        <p:nvPicPr>
          <p:cNvPr id="498" name="Google Shape;4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725" y="846675"/>
            <a:ext cx="3754950" cy="37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780200"/>
            <a:ext cx="2700375" cy="11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4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</a:t>
            </a:r>
            <a:endParaRPr/>
          </a:p>
        </p:txBody>
      </p:sp>
      <p:pic>
        <p:nvPicPr>
          <p:cNvPr id="505" name="Google Shape;5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80200"/>
            <a:ext cx="2700375" cy="11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275" y="811650"/>
            <a:ext cx="55054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50" y="2857500"/>
            <a:ext cx="4403500" cy="21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7400" y="2459650"/>
            <a:ext cx="2106675" cy="21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5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</a:t>
            </a:r>
            <a:endParaRPr/>
          </a:p>
        </p:txBody>
      </p:sp>
      <p:pic>
        <p:nvPicPr>
          <p:cNvPr id="514" name="Google Shape;5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13" y="1009650"/>
            <a:ext cx="574357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6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520" name="Google Shape;52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80200"/>
            <a:ext cx="2700375" cy="11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325" y="85525"/>
            <a:ext cx="5289774" cy="458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00" y="2644950"/>
            <a:ext cx="3513375" cy="17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450" y="395298"/>
            <a:ext cx="5738851" cy="24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7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529" name="Google Shape;5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780200"/>
            <a:ext cx="2700375" cy="11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775" y="2689200"/>
            <a:ext cx="4206850" cy="17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1620100"/>
            <a:ext cx="3298332" cy="335830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7"/>
          <p:cNvSpPr txBox="1"/>
          <p:nvPr/>
        </p:nvSpPr>
        <p:spPr>
          <a:xfrm rot="-2453357">
            <a:off x="668936" y="2643257"/>
            <a:ext cx="2725484" cy="6003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Generated</a:t>
            </a:r>
            <a:endParaRPr b="1" sz="27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450" y="395298"/>
            <a:ext cx="5738851" cy="24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8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539" name="Google Shape;53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780200"/>
            <a:ext cx="2700375" cy="11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775" y="2689200"/>
            <a:ext cx="4206850" cy="17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325" y="2269800"/>
            <a:ext cx="2628825" cy="25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 txBox="1"/>
          <p:nvPr>
            <p:ph type="title"/>
          </p:nvPr>
        </p:nvSpPr>
        <p:spPr>
          <a:xfrm>
            <a:off x="383822" y="1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547" name="Google Shape;5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00" y="771225"/>
            <a:ext cx="2953701" cy="36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674" y="103575"/>
            <a:ext cx="3569224" cy="49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9"/>
          <p:cNvSpPr/>
          <p:nvPr/>
        </p:nvSpPr>
        <p:spPr>
          <a:xfrm>
            <a:off x="3250775" y="3298075"/>
            <a:ext cx="510900" cy="1637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9"/>
          <p:cNvSpPr/>
          <p:nvPr/>
        </p:nvSpPr>
        <p:spPr>
          <a:xfrm flipH="1">
            <a:off x="6625200" y="3298075"/>
            <a:ext cx="510900" cy="1637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751" y="2657326"/>
            <a:ext cx="465906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0"/>
          <p:cNvSpPr txBox="1"/>
          <p:nvPr>
            <p:ph type="title"/>
          </p:nvPr>
        </p:nvSpPr>
        <p:spPr>
          <a:xfrm>
            <a:off x="231422" y="1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557" name="Google Shape;5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25" y="2965330"/>
            <a:ext cx="3733939" cy="206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965" y="367448"/>
            <a:ext cx="7492661" cy="2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7450" y="2859238"/>
            <a:ext cx="3733949" cy="1518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0"/>
          <p:cNvSpPr/>
          <p:nvPr/>
        </p:nvSpPr>
        <p:spPr>
          <a:xfrm>
            <a:off x="4354875" y="1253425"/>
            <a:ext cx="289500" cy="284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0"/>
          <p:cNvSpPr/>
          <p:nvPr/>
        </p:nvSpPr>
        <p:spPr>
          <a:xfrm flipH="1">
            <a:off x="2114925" y="1253425"/>
            <a:ext cx="289500" cy="284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0"/>
          <p:cNvSpPr/>
          <p:nvPr/>
        </p:nvSpPr>
        <p:spPr>
          <a:xfrm>
            <a:off x="5552075" y="1939225"/>
            <a:ext cx="289500" cy="284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0"/>
          <p:cNvSpPr/>
          <p:nvPr/>
        </p:nvSpPr>
        <p:spPr>
          <a:xfrm flipH="1">
            <a:off x="2038725" y="1939225"/>
            <a:ext cx="289500" cy="284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1"/>
          <p:cNvSpPr txBox="1"/>
          <p:nvPr>
            <p:ph type="title"/>
          </p:nvPr>
        </p:nvSpPr>
        <p:spPr>
          <a:xfrm>
            <a:off x="155222" y="1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569" name="Google Shape;5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950" y="202050"/>
            <a:ext cx="5689225" cy="49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925" y="94125"/>
            <a:ext cx="4403500" cy="21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1"/>
          <p:cNvSpPr/>
          <p:nvPr/>
        </p:nvSpPr>
        <p:spPr>
          <a:xfrm>
            <a:off x="1584175" y="2427425"/>
            <a:ext cx="341100" cy="496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1"/>
          <p:cNvSpPr/>
          <p:nvPr/>
        </p:nvSpPr>
        <p:spPr>
          <a:xfrm>
            <a:off x="1562000" y="3015150"/>
            <a:ext cx="341100" cy="496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1"/>
          <p:cNvSpPr/>
          <p:nvPr/>
        </p:nvSpPr>
        <p:spPr>
          <a:xfrm>
            <a:off x="1562000" y="1550700"/>
            <a:ext cx="341100" cy="496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1"/>
          <p:cNvSpPr/>
          <p:nvPr/>
        </p:nvSpPr>
        <p:spPr>
          <a:xfrm rot="-10449326">
            <a:off x="3311891" y="3979055"/>
            <a:ext cx="421290" cy="25543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2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580" name="Google Shape;580;p72"/>
          <p:cNvSpPr txBox="1"/>
          <p:nvPr>
            <p:ph idx="1" type="body"/>
          </p:nvPr>
        </p:nvSpPr>
        <p:spPr>
          <a:xfrm>
            <a:off x="455950" y="783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Consistency</a:t>
            </a:r>
            <a:r>
              <a:rPr lang="en" sz="1100"/>
              <a:t>	</a:t>
            </a:r>
            <a:endParaRPr sz="1100"/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Every service should look and feel the same.</a:t>
            </a:r>
            <a:endParaRPr b="1" sz="11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Maintainability</a:t>
            </a:r>
            <a:endParaRPr/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Upgrades should not be a multi year effort</a:t>
            </a:r>
            <a:endParaRPr b="1" sz="1100"/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Resiliency</a:t>
            </a:r>
            <a:endParaRPr/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100% SLA </a:t>
            </a:r>
            <a:r>
              <a:rPr b="1" lang="en" sz="1700"/>
              <a:t>🤪</a:t>
            </a:r>
            <a:endParaRPr b="1" sz="17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Observability</a:t>
            </a:r>
            <a:endParaRPr/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Logging, Metrics, Tracing</a:t>
            </a:r>
            <a:endParaRPr b="1" sz="1100"/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Testability</a:t>
            </a:r>
            <a:endParaRPr/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Yeah, unit testing is cool, but have you tried integration testing?</a:t>
            </a:r>
            <a:endParaRPr b="1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Server: Timeout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71" y="710625"/>
            <a:ext cx="7270857" cy="40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1598375" y="1736100"/>
            <a:ext cx="3184500" cy="1059900"/>
          </a:xfrm>
          <a:prstGeom prst="bracePai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" name="Google Shape;108;p19"/>
          <p:cNvSpPr/>
          <p:nvPr/>
        </p:nvSpPr>
        <p:spPr>
          <a:xfrm rot="-8100000">
            <a:off x="3998454" y="3146762"/>
            <a:ext cx="421294" cy="25540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3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586" name="Google Shape;5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431" y="558225"/>
            <a:ext cx="3705138" cy="40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Server: Graceful shutdown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13" y="772150"/>
            <a:ext cx="4878225" cy="43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2403775" y="2011050"/>
            <a:ext cx="378600" cy="430500"/>
          </a:xfrm>
          <a:prstGeom prst="leftBrace">
            <a:avLst>
              <a:gd fmla="val 50000" name="adj1"/>
              <a:gd fmla="val 47265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 flipH="1">
            <a:off x="6677600" y="2011050"/>
            <a:ext cx="378600" cy="430500"/>
          </a:xfrm>
          <a:prstGeom prst="leftBrace">
            <a:avLst>
              <a:gd fmla="val 50000" name="adj1"/>
              <a:gd fmla="val 47265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447325" y="4017325"/>
            <a:ext cx="301800" cy="309600"/>
          </a:xfrm>
          <a:prstGeom prst="leftBrace">
            <a:avLst>
              <a:gd fmla="val 50000" name="adj1"/>
              <a:gd fmla="val 47265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 flipH="1">
            <a:off x="6284350" y="4017325"/>
            <a:ext cx="301800" cy="309600"/>
          </a:xfrm>
          <a:prstGeom prst="leftBrace">
            <a:avLst>
              <a:gd fmla="val 50000" name="adj1"/>
              <a:gd fmla="val 47265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Server: </a:t>
            </a:r>
            <a:r>
              <a:rPr lang="en"/>
              <a:t>Distributed Tracing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63" y="1009650"/>
            <a:ext cx="65436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 rot="-8100000">
            <a:off x="6771304" y="2725612"/>
            <a:ext cx="421294" cy="25540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1304925"/>
            <a:ext cx="70104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 rot="9631968">
            <a:off x="4682593" y="2291557"/>
            <a:ext cx="421284" cy="25552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83822" y="2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Server: </a:t>
            </a:r>
            <a:r>
              <a:rPr lang="en"/>
              <a:t>Health Check and Probes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592" y="710625"/>
            <a:ext cx="5844817" cy="402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ZillowGroup_Whi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